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59" r:id="rId6"/>
    <p:sldId id="264" r:id="rId7"/>
    <p:sldId id="260" r:id="rId8"/>
    <p:sldId id="263" r:id="rId9"/>
    <p:sldId id="266" r:id="rId10"/>
    <p:sldId id="265" r:id="rId11"/>
    <p:sldId id="261" r:id="rId12"/>
  </p:sldIdLst>
  <p:sldSz cx="18288000" cy="10287000"/>
  <p:notesSz cx="6858000" cy="9144000"/>
  <p:embeddedFontLst>
    <p:embeddedFont>
      <p:font typeface="210 수퍼사이즈" panose="020B0600000101010101" charset="-127"/>
      <p:regular r:id="rId14"/>
    </p:embeddedFont>
    <p:embeddedFont>
      <p:font typeface="Source Han Sans KR Heavy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서울의밤" panose="020B0600000101010101" charset="-12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E2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14" y="1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042AC-6C72-46E8-8E5A-1DD001EA2D12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3BFDAE-365F-48E5-AF8C-162FAFF7CE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5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BFDAE-365F-48E5-AF8C-162FAFF7CEB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363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3472" y="774747"/>
            <a:ext cx="15716443" cy="2890646"/>
            <a:chOff x="0" y="-19048"/>
            <a:chExt cx="20955258" cy="3854195"/>
          </a:xfrm>
        </p:grpSpPr>
        <p:sp>
          <p:nvSpPr>
            <p:cNvPr id="3" name="TextBox 3"/>
            <p:cNvSpPr txBox="1"/>
            <p:nvPr/>
          </p:nvSpPr>
          <p:spPr>
            <a:xfrm>
              <a:off x="0" y="-19048"/>
              <a:ext cx="14075371" cy="19663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600" dirty="0">
                  <a:solidFill>
                    <a:srgbClr val="FFFFFF"/>
                  </a:solidFill>
                  <a:latin typeface="서울의밤"/>
                  <a:ea typeface="서울의밤"/>
                </a:rPr>
                <a:t>AI </a:t>
              </a:r>
              <a:r>
                <a:rPr lang="ko-KR" altLang="en-US" sz="9600" dirty="0">
                  <a:solidFill>
                    <a:srgbClr val="FFFFFF"/>
                  </a:solidFill>
                  <a:latin typeface="서울의밤"/>
                  <a:ea typeface="서울의밤"/>
                </a:rPr>
                <a:t>기반</a:t>
              </a:r>
              <a:endParaRPr lang="en-US" sz="9600" dirty="0">
                <a:solidFill>
                  <a:srgbClr val="FFFFFF"/>
                </a:solidFill>
                <a:latin typeface="서울의밤"/>
                <a:ea typeface="서울의밤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4423371" y="1872996"/>
              <a:ext cx="16531887" cy="19621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ko-KR" altLang="en-US" sz="9600" dirty="0">
                  <a:solidFill>
                    <a:srgbClr val="8CE21B"/>
                  </a:solidFill>
                  <a:latin typeface="210 수퍼사이즈" panose="020B0600000101010101" charset="-127"/>
                  <a:ea typeface="210 수퍼사이즈" panose="020B0600000101010101" charset="-127"/>
                </a:rPr>
                <a:t>교통 관리 시스템</a:t>
              </a:r>
              <a:endParaRPr lang="en-US" sz="96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4352774"/>
            <a:ext cx="9372600" cy="2905922"/>
          </a:xfrm>
          <a:custGeom>
            <a:avLst/>
            <a:gdLst/>
            <a:ahLst/>
            <a:cxnLst/>
            <a:rect l="l" t="t" r="r" b="b"/>
            <a:pathLst>
              <a:path w="9564052" h="2905922">
                <a:moveTo>
                  <a:pt x="0" y="0"/>
                </a:moveTo>
                <a:lnTo>
                  <a:pt x="9564052" y="0"/>
                </a:lnTo>
                <a:lnTo>
                  <a:pt x="9564052" y="2905922"/>
                </a:lnTo>
                <a:lnTo>
                  <a:pt x="0" y="2905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2329286" y="4352774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0"/>
                </a:moveTo>
                <a:lnTo>
                  <a:pt x="5958714" y="0"/>
                </a:lnTo>
                <a:lnTo>
                  <a:pt x="5958714" y="5934226"/>
                </a:lnTo>
                <a:lnTo>
                  <a:pt x="0" y="59342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1" y="8485339"/>
            <a:ext cx="4381500" cy="990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Minerva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5862885"/>
            <a:ext cx="1156029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873472" y="6114970"/>
            <a:ext cx="1741452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84156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일정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276600" y="2142142"/>
            <a:ext cx="10668000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주제 회의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주제 선정을 위한 토론과 방향성 회의 및 자료조사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 err="1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캡스톤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디자인 신청서 작성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분석 방법론 확립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분석 도구에 필요한 제품 구매 및 데이터 수집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분석 도구를 이용한 데이터 처리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초기 결과 도출 및 검토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중간 발표 및 준비 및 실행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문제점 및 개선 방안 논의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추가 데이터 수집 및 분석으로 기존 데이터 보안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심화 분석 및 연구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최종 결과물 테스트 및 디버깅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연구 결과에 대한 논의 및 보고서 초안 작성 시작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보고서 검토 및 수정 후 최종 발표 자료 준비</a:t>
            </a:r>
            <a:endParaRPr lang="en-US" altLang="ko-KR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3200" dirty="0" err="1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프로제트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결과 </a:t>
            </a:r>
            <a:r>
              <a:rPr lang="ko-KR" altLang="en-US" sz="3200" dirty="0" err="1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발료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및 최종 보고서 제출</a:t>
            </a:r>
          </a:p>
        </p:txBody>
      </p:sp>
    </p:spTree>
    <p:extLst>
      <p:ext uri="{BB962C8B-B14F-4D97-AF65-F5344CB8AC3E}">
        <p14:creationId xmlns:p14="http://schemas.microsoft.com/office/powerpoint/2010/main" val="3855419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298117" y="-128490"/>
            <a:ext cx="3989883" cy="3973486"/>
          </a:xfrm>
          <a:custGeom>
            <a:avLst/>
            <a:gdLst/>
            <a:ahLst/>
            <a:cxnLst/>
            <a:rect l="l" t="t" r="r" b="b"/>
            <a:pathLst>
              <a:path w="3989883" h="3973486">
                <a:moveTo>
                  <a:pt x="0" y="3973486"/>
                </a:moveTo>
                <a:lnTo>
                  <a:pt x="3989883" y="3973486"/>
                </a:lnTo>
                <a:lnTo>
                  <a:pt x="3989883" y="0"/>
                </a:lnTo>
                <a:lnTo>
                  <a:pt x="0" y="0"/>
                </a:lnTo>
                <a:lnTo>
                  <a:pt x="0" y="397348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142027"/>
            <a:ext cx="4162078" cy="4144973"/>
          </a:xfrm>
          <a:custGeom>
            <a:avLst/>
            <a:gdLst/>
            <a:ahLst/>
            <a:cxnLst/>
            <a:rect l="l" t="t" r="r" b="b"/>
            <a:pathLst>
              <a:path w="4162078" h="4144973">
                <a:moveTo>
                  <a:pt x="4162078" y="0"/>
                </a:moveTo>
                <a:lnTo>
                  <a:pt x="0" y="0"/>
                </a:lnTo>
                <a:lnTo>
                  <a:pt x="0" y="4144973"/>
                </a:lnTo>
                <a:lnTo>
                  <a:pt x="4162078" y="4144973"/>
                </a:lnTo>
                <a:lnTo>
                  <a:pt x="41620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1806814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H="1">
            <a:off x="11433030" y="8581785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0" y="2155036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4125922" y="8233563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895088" y="3825946"/>
            <a:ext cx="1249782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ko-KR" altLang="en-US" sz="8799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감사합니다</a:t>
            </a:r>
            <a:endParaRPr lang="en-US" sz="8799" dirty="0">
              <a:solidFill>
                <a:srgbClr val="FFFFFF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895088" y="5159446"/>
            <a:ext cx="1249782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sz="8799" b="1" dirty="0">
                <a:solidFill>
                  <a:srgbClr val="8CE21B"/>
                </a:solidFill>
                <a:ea typeface="서울의밤"/>
              </a:rPr>
              <a:t>Q&amp;A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2000" y="204690"/>
            <a:ext cx="4735377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 dirty="0" err="1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목차</a:t>
            </a:r>
            <a:endParaRPr lang="en-US" sz="96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4" name="Freeform 4"/>
          <p:cNvSpPr/>
          <p:nvPr/>
        </p:nvSpPr>
        <p:spPr>
          <a:xfrm rot="-10800000" flipV="1">
            <a:off x="12329286" y="-128490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5934225"/>
                </a:moveTo>
                <a:lnTo>
                  <a:pt x="5958714" y="5934225"/>
                </a:lnTo>
                <a:lnTo>
                  <a:pt x="5958714" y="0"/>
                </a:lnTo>
                <a:lnTo>
                  <a:pt x="0" y="0"/>
                </a:lnTo>
                <a:lnTo>
                  <a:pt x="0" y="593422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0" y="6459887"/>
            <a:ext cx="3842906" cy="3827113"/>
          </a:xfrm>
          <a:custGeom>
            <a:avLst/>
            <a:gdLst/>
            <a:ahLst/>
            <a:cxnLst/>
            <a:rect l="l" t="t" r="r" b="b"/>
            <a:pathLst>
              <a:path w="3842906" h="3827113">
                <a:moveTo>
                  <a:pt x="3842906" y="0"/>
                </a:moveTo>
                <a:lnTo>
                  <a:pt x="0" y="0"/>
                </a:lnTo>
                <a:lnTo>
                  <a:pt x="0" y="3827113"/>
                </a:lnTo>
                <a:lnTo>
                  <a:pt x="3842906" y="3827113"/>
                </a:lnTo>
                <a:lnTo>
                  <a:pt x="38429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716099"/>
              </p:ext>
            </p:extLst>
          </p:nvPr>
        </p:nvGraphicFramePr>
        <p:xfrm>
          <a:off x="3842907" y="2341448"/>
          <a:ext cx="11795543" cy="12063990"/>
        </p:xfrm>
        <a:graphic>
          <a:graphicData uri="http://schemas.openxmlformats.org/drawingml/2006/table">
            <a:tbl>
              <a:tblPr/>
              <a:tblGrid>
                <a:gridCol w="117955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651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ko-KR" altLang="en-US" sz="2800" b="0" i="0">
                          <a:solidFill>
                            <a:srgbClr val="FFFFFF"/>
                          </a:solidFill>
                          <a:ea typeface="Source Han Sans KR Heavy"/>
                        </a:rPr>
                        <a:t>팀 소개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864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ko-KR" altLang="en-US" sz="28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주제 선정 이유 및 필요성</a:t>
                      </a:r>
                      <a:endParaRPr lang="en-US" altLang="ko-KR" sz="12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25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정보 출처</a:t>
                      </a: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개발단계</a:t>
                      </a: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개발단계의 문제점 및 해결방안</a:t>
                      </a: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r>
                        <a:rPr lang="ko-KR" altLang="en-US" sz="28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활용한 프로그램</a:t>
                      </a: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0831251"/>
                  </a:ext>
                </a:extLst>
              </a:tr>
              <a:tr h="4293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b="0" i="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구현 설명</a:t>
                      </a:r>
                      <a:endParaRPr lang="en-US" altLang="ko-KR" sz="32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0143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i="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활용방안 및 기대효과</a:t>
                      </a:r>
                      <a:endParaRPr lang="en-US" altLang="ko-KR" sz="2800" b="0" i="0" dirty="0">
                        <a:solidFill>
                          <a:schemeClr val="bg2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107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0" i="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일정</a:t>
                      </a: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93968"/>
                  </a:ext>
                </a:extLst>
              </a:tr>
              <a:tr h="34975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661925"/>
                  </a:ext>
                </a:extLst>
              </a:tr>
              <a:tr h="11130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486508"/>
                  </a:ext>
                </a:extLst>
              </a:tr>
              <a:tr h="11130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800" b="0" i="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830671"/>
                  </a:ext>
                </a:extLst>
              </a:tr>
            </a:tbl>
          </a:graphicData>
        </a:graphic>
      </p:graphicFrame>
      <p:sp>
        <p:nvSpPr>
          <p:cNvPr id="7" name="AutoShape 7"/>
          <p:cNvSpPr/>
          <p:nvPr/>
        </p:nvSpPr>
        <p:spPr>
          <a:xfrm flipV="1">
            <a:off x="1" y="1681065"/>
            <a:ext cx="3429000" cy="8321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94331"/>
            <a:ext cx="4191000" cy="1476375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ko-KR" altLang="en-US" sz="9600" dirty="0">
                <a:solidFill>
                  <a:schemeClr val="bg1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팀</a:t>
            </a:r>
            <a:r>
              <a:rPr lang="ko-KR" altLang="en-US" sz="96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 소개</a:t>
            </a:r>
            <a:endParaRPr lang="en-US" sz="96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4" name="Freeform 4"/>
          <p:cNvSpPr/>
          <p:nvPr/>
        </p:nvSpPr>
        <p:spPr>
          <a:xfrm rot="-10800000" flipV="1">
            <a:off x="12329286" y="-128490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5934225"/>
                </a:moveTo>
                <a:lnTo>
                  <a:pt x="5958714" y="5934225"/>
                </a:lnTo>
                <a:lnTo>
                  <a:pt x="5958714" y="0"/>
                </a:lnTo>
                <a:lnTo>
                  <a:pt x="0" y="0"/>
                </a:lnTo>
                <a:lnTo>
                  <a:pt x="0" y="593422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</p:sp>
      <p:sp>
        <p:nvSpPr>
          <p:cNvPr id="5" name="Freeform 5"/>
          <p:cNvSpPr/>
          <p:nvPr/>
        </p:nvSpPr>
        <p:spPr>
          <a:xfrm rot="-10800000" flipH="1">
            <a:off x="0" y="6459887"/>
            <a:ext cx="3842906" cy="3827113"/>
          </a:xfrm>
          <a:custGeom>
            <a:avLst/>
            <a:gdLst/>
            <a:ahLst/>
            <a:cxnLst/>
            <a:rect l="l" t="t" r="r" b="b"/>
            <a:pathLst>
              <a:path w="3842906" h="3827113">
                <a:moveTo>
                  <a:pt x="3842906" y="0"/>
                </a:moveTo>
                <a:lnTo>
                  <a:pt x="0" y="0"/>
                </a:lnTo>
                <a:lnTo>
                  <a:pt x="0" y="3827113"/>
                </a:lnTo>
                <a:lnTo>
                  <a:pt x="3842906" y="3827113"/>
                </a:lnTo>
                <a:lnTo>
                  <a:pt x="38429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</p:sp>
      <p:sp>
        <p:nvSpPr>
          <p:cNvPr id="7" name="AutoShape 7"/>
          <p:cNvSpPr/>
          <p:nvPr/>
        </p:nvSpPr>
        <p:spPr>
          <a:xfrm>
            <a:off x="0" y="1970706"/>
            <a:ext cx="4953000" cy="0"/>
          </a:xfrm>
          <a:prstGeom prst="line">
            <a:avLst/>
          </a:prstGeom>
          <a:ln w="38100" cap="flat">
            <a:noFill/>
            <a:prstDash val="solid"/>
            <a:headEnd type="none" w="sm" len="sm"/>
            <a:tailEnd type="none" w="sm" len="sm"/>
          </a:ln>
        </p:spPr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46815C7-5FE6-B356-7C27-F002C75F0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173951"/>
              </p:ext>
            </p:extLst>
          </p:nvPr>
        </p:nvGraphicFramePr>
        <p:xfrm>
          <a:off x="4800600" y="2814379"/>
          <a:ext cx="9906000" cy="5207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1465023942"/>
                    </a:ext>
                  </a:extLst>
                </a:gridCol>
                <a:gridCol w="7924800">
                  <a:extLst>
                    <a:ext uri="{9D8B030D-6E8A-4147-A177-3AD203B41FA5}">
                      <a16:colId xmlns:a16="http://schemas.microsoft.com/office/drawing/2014/main" val="3477695453"/>
                    </a:ext>
                  </a:extLst>
                </a:gridCol>
              </a:tblGrid>
              <a:tr h="17359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조장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조광운</a:t>
                      </a:r>
                      <a:endParaRPr lang="ko-KR" altLang="en-US" sz="48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1039727"/>
                  </a:ext>
                </a:extLst>
              </a:tr>
              <a:tr h="17359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부조장</a:t>
                      </a:r>
                      <a:endParaRPr lang="ko-KR" altLang="en-US" sz="48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황규현</a:t>
                      </a:r>
                      <a:endParaRPr lang="ko-KR" altLang="en-US" sz="48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228940"/>
                  </a:ext>
                </a:extLst>
              </a:tr>
              <a:tr h="17359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조원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고유한</a:t>
                      </a:r>
                      <a:r>
                        <a:rPr lang="en-US" altLang="ko-KR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박종철</a:t>
                      </a:r>
                      <a:r>
                        <a:rPr lang="en-US" altLang="ko-KR" sz="48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48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윤희혁</a:t>
                      </a:r>
                      <a:endParaRPr lang="ko-KR" altLang="en-US" sz="48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681558"/>
                  </a:ext>
                </a:extLst>
              </a:tr>
            </a:tbl>
          </a:graphicData>
        </a:graphic>
      </p:graphicFrame>
      <p:sp>
        <p:nvSpPr>
          <p:cNvPr id="6" name="AutoShape 4">
            <a:extLst>
              <a:ext uri="{FF2B5EF4-FFF2-40B4-BE49-F238E27FC236}">
                <a16:creationId xmlns:a16="http://schemas.microsoft.com/office/drawing/2014/main" id="{F981AFF5-8AF6-0315-7B2C-86CCCDDC1918}"/>
              </a:ext>
            </a:extLst>
          </p:cNvPr>
          <p:cNvSpPr/>
          <p:nvPr/>
        </p:nvSpPr>
        <p:spPr>
          <a:xfrm>
            <a:off x="-76200" y="351559"/>
            <a:ext cx="457200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0781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873472" y="2593305"/>
            <a:ext cx="8270528" cy="5971832"/>
            <a:chOff x="0" y="0"/>
            <a:chExt cx="1281321" cy="9251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1321" cy="925193"/>
            </a:xfrm>
            <a:custGeom>
              <a:avLst/>
              <a:gdLst/>
              <a:ahLst/>
              <a:cxnLst/>
              <a:rect l="l" t="t" r="r" b="b"/>
              <a:pathLst>
                <a:path w="1281321" h="925193">
                  <a:moveTo>
                    <a:pt x="0" y="0"/>
                  </a:moveTo>
                  <a:lnTo>
                    <a:pt x="1281321" y="0"/>
                  </a:lnTo>
                  <a:lnTo>
                    <a:pt x="1281321" y="925193"/>
                  </a:lnTo>
                  <a:lnTo>
                    <a:pt x="0" y="925193"/>
                  </a:lnTo>
                  <a:close/>
                </a:path>
              </a:pathLst>
            </a:custGeom>
            <a:blipFill>
              <a:blip r:embed="rId4"/>
              <a:stretch>
                <a:fillRect l="-22206" r="-2220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873472" y="789033"/>
            <a:ext cx="11547128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주제 선정 이유 및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필요성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841569" y="2469480"/>
            <a:ext cx="7535320" cy="439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fontAlgn="base" latinLnBrk="1"/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교통 체증은 도시에서 일어나는 흔한 문제입니다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 </a:t>
            </a:r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차량이 많으면 많을수록 대기 시간이 증가하고 교통 흐름이 저하가 됩니다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 </a:t>
            </a:r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따라서 차량의 양에 따라 신호등을 조절함으로써 교통 체증을 해소할 수 있습니다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</a:p>
          <a:p>
            <a:pPr fontAlgn="base" latinLnBrk="1"/>
            <a:endParaRPr lang="en-US" altLang="ko-KR" sz="25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교차로에서 차량이 많으면 교통 사고의 위험이 증가합니다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 </a:t>
            </a:r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하지만 신호등을 길게 주어 차량들이 안전하게 통과할 수 있습니다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 </a:t>
            </a:r>
            <a:r>
              <a:rPr lang="ko-KR" altLang="en-US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또한 차량이 적을 때는 신호를 짧게 주어 교통 흐름을 유지함과 동시에 차량 이동을 도모할 수 있습니다</a:t>
            </a:r>
            <a:r>
              <a:rPr lang="en-US" altLang="ko-KR" sz="25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25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endParaRPr lang="ko-KR" altLang="en-US" sz="25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84156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정보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출처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4630400" y="1499687"/>
            <a:ext cx="2133600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ko-KR" altLang="en-US" sz="5000" dirty="0">
                <a:solidFill>
                  <a:srgbClr val="FFFFFF"/>
                </a:solidFill>
                <a:ea typeface="서울의밤"/>
              </a:rPr>
              <a:t>경찰청</a:t>
            </a:r>
            <a:endParaRPr lang="en-US" sz="5000" dirty="0">
              <a:solidFill>
                <a:srgbClr val="FFFFFF"/>
              </a:solidFill>
              <a:ea typeface="서울의밤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59533" y="6068118"/>
            <a:ext cx="5298728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ko-KR" altLang="en-US" sz="5000" dirty="0">
                <a:solidFill>
                  <a:srgbClr val="FFFFFF"/>
                </a:solidFill>
                <a:ea typeface="서울의밤"/>
              </a:rPr>
              <a:t>공공데이터 포탈</a:t>
            </a:r>
            <a:endParaRPr lang="en-US" sz="5000" dirty="0">
              <a:solidFill>
                <a:srgbClr val="FFFFFF"/>
              </a:solidFill>
              <a:ea typeface="서울의밤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874770" y="3116342"/>
            <a:ext cx="9411929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base" latinLnBrk="1"/>
            <a:r>
              <a:rPr lang="ko-KR" altLang="en-US" sz="28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경찰청에서 제공하는 신호시간을 공식을 참고하여 알고리즘 개발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64705" y="7581900"/>
            <a:ext cx="8832061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base" latinLnBrk="1"/>
            <a:r>
              <a:rPr lang="ko-KR" altLang="en-US" sz="28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신호등의 위치와 점멸 시간</a:t>
            </a:r>
            <a:r>
              <a:rPr lang="en-US" altLang="ko-KR" sz="28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, </a:t>
            </a:r>
            <a:r>
              <a:rPr lang="ko-KR" altLang="en-US" sz="28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차선 별 이동방향 데이터를 참고</a:t>
            </a:r>
          </a:p>
        </p:txBody>
      </p:sp>
      <p:sp>
        <p:nvSpPr>
          <p:cNvPr id="10" name="AutoShape 10"/>
          <p:cNvSpPr/>
          <p:nvPr/>
        </p:nvSpPr>
        <p:spPr>
          <a:xfrm flipV="1">
            <a:off x="873472" y="5600700"/>
            <a:ext cx="1741452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84156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개발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단계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143964E-46CD-2CE7-5517-A7312B33B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141037"/>
              </p:ext>
            </p:extLst>
          </p:nvPr>
        </p:nvGraphicFramePr>
        <p:xfrm>
          <a:off x="2265536" y="3003976"/>
          <a:ext cx="13756928" cy="63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1582525667"/>
                    </a:ext>
                  </a:extLst>
                </a:gridCol>
                <a:gridCol w="11318528">
                  <a:extLst>
                    <a:ext uri="{9D8B030D-6E8A-4147-A177-3AD203B41FA5}">
                      <a16:colId xmlns:a16="http://schemas.microsoft.com/office/drawing/2014/main" val="3417380788"/>
                    </a:ext>
                  </a:extLst>
                </a:gridCol>
              </a:tblGrid>
              <a:tr h="858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3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주제의 개발 방법과 추가 기능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방향성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계획 등을 토의하여</a:t>
                      </a:r>
                      <a:endParaRPr lang="en-US" altLang="ko-KR" sz="3200" dirty="0">
                        <a:solidFill>
                          <a:schemeClr val="bg2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업무흐름도 및 화면설계서 작성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1754215"/>
                  </a:ext>
                </a:extLst>
              </a:tr>
              <a:tr h="858662"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1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요구사항 정의서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업무흐름도 수정 및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ERD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작성</a:t>
                      </a:r>
                      <a:endParaRPr lang="en-US" altLang="ko-KR" sz="3200" dirty="0">
                        <a:solidFill>
                          <a:schemeClr val="bg2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개발 프로그램 설정 정보 조사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7367309"/>
                  </a:ext>
                </a:extLst>
              </a:tr>
              <a:tr h="4661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2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개발 프로그램 설치 및 컴퓨터 환경설정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191629"/>
                  </a:ext>
                </a:extLst>
              </a:tr>
              <a:tr h="4661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3~4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YOLOv8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을 활용하여 차량인식 코드 삽입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2574369"/>
                  </a:ext>
                </a:extLst>
              </a:tr>
              <a:tr h="4661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5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1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전이학습과 화면 설계서 작성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1195923"/>
                  </a:ext>
                </a:extLst>
              </a:tr>
              <a:tr h="4661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5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2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전이학습과 웹 작성 및 판넬 서식 작성</a:t>
                      </a:r>
                      <a:endParaRPr lang="en-US" altLang="ko-KR" sz="3200" dirty="0">
                        <a:solidFill>
                          <a:schemeClr val="bg2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6166962"/>
                  </a:ext>
                </a:extLst>
              </a:tr>
              <a:tr h="858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5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3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전이학습과 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AWS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연동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웹 데이터 시각화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전이학습 카메라 연동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DB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생성 및 데이터 삽입</a:t>
                      </a:r>
                      <a:endParaRPr lang="en-US" altLang="ko-KR" sz="3200" dirty="0">
                        <a:solidFill>
                          <a:schemeClr val="bg2"/>
                        </a:solidFill>
                        <a:latin typeface="Source Han Sans KR Heavy" panose="020B0600000101010101" charset="-127"/>
                        <a:ea typeface="Source Han Sans KR Heavy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189250"/>
                  </a:ext>
                </a:extLst>
              </a:tr>
              <a:tr h="5685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5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월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4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주차 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전이학습과 </a:t>
                      </a:r>
                      <a:r>
                        <a:rPr lang="en-US" altLang="ko-KR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DB/</a:t>
                      </a:r>
                      <a:r>
                        <a:rPr lang="ko-KR" altLang="en-US" sz="3200" dirty="0">
                          <a:solidFill>
                            <a:schemeClr val="bg2"/>
                          </a:solidFill>
                          <a:latin typeface="Source Han Sans KR Heavy" panose="020B0600000101010101" charset="-127"/>
                          <a:ea typeface="Source Han Sans KR Heavy" panose="020B0600000101010101" charset="-127"/>
                        </a:rPr>
                        <a:t>웹 연동 및 데이터 시각화</a:t>
                      </a:r>
                      <a:endParaRPr lang="ko-KR" altLang="en-US" sz="3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338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8914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1071318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활용할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프로그램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73472" y="2476500"/>
            <a:ext cx="6896780" cy="4908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YOLO :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이미지 학습 프로그램</a:t>
            </a: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CUDA : GPU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에서 수행하는 알고리즘을 프로그래밍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	  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언어로 변환</a:t>
            </a: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>
              <a:lnSpc>
                <a:spcPts val="4274"/>
              </a:lnSpc>
            </a:pP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cuDNN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: GPU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가속화 라이브러리의 </a:t>
            </a:r>
            <a:r>
              <a:rPr lang="ko-KR" alt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기초요소</a:t>
            </a: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>
              <a:lnSpc>
                <a:spcPts val="4274"/>
              </a:lnSpc>
            </a:pP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OpenCV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: </a:t>
            </a:r>
            <a:r>
              <a:rPr lang="ko-KR" alt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영상처리에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사용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(Python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사용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)</a:t>
            </a: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Python : YOLO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코드 작성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(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메인 프로그래밍 언어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)</a:t>
            </a:r>
          </a:p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Node.js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: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AWS : </a:t>
            </a:r>
          </a:p>
          <a:p>
            <a:pPr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MYSQL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: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  <p:pic>
        <p:nvPicPr>
          <p:cNvPr id="1028" name="Picture 4" descr="https://0701.static.prezi.com/preview/v2/v56gmzszgxkuafnb46k63nuz736jc3sachvcdoaizecfr3dnitcq_3_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380" y="2822383"/>
            <a:ext cx="8320612" cy="4683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obierak.jeja.pl/images/0/a/3/198160_yol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210" y="5524499"/>
            <a:ext cx="41659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84156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구현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설명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457936" y="2149141"/>
            <a:ext cx="11932439" cy="71096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en-US" altLang="ko-KR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 YOLOv8</a:t>
            </a: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에 전이학습</a:t>
            </a: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en-US" altLang="ko-KR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데이터 처리 및 신호 알고리즘</a:t>
            </a: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en-US" altLang="ko-KR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신호등 제어 시스템</a:t>
            </a: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endParaRPr lang="en-US" altLang="ko-KR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marL="857250" indent="-857250" fontAlgn="base">
              <a:buFont typeface="Wingdings" panose="05000000000000000000" pitchFamily="2" charset="2"/>
              <a:buChar char="l"/>
            </a:pP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ko-KR" altLang="en-US" sz="6600" dirty="0" err="1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고슈진사마</a:t>
            </a:r>
            <a:r>
              <a:rPr lang="ko-KR" altLang="en-US" sz="66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 </a:t>
            </a:r>
            <a:r>
              <a:rPr lang="ko-KR" altLang="en-US" sz="6600" dirty="0" err="1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헤응</a:t>
            </a:r>
            <a:endParaRPr lang="ko-KR" altLang="en-US" sz="66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3930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84156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활용 방안 및 </a:t>
            </a:r>
            <a:r>
              <a:rPr lang="ko-KR" altLang="en-US" sz="7200" dirty="0">
                <a:solidFill>
                  <a:srgbClr val="8CE21B"/>
                </a:solidFill>
                <a:latin typeface="210 수퍼사이즈" panose="020B0600000101010101" charset="-127"/>
                <a:ea typeface="210 수퍼사이즈" panose="020B0600000101010101" charset="-127"/>
              </a:rPr>
              <a:t>기대효과</a:t>
            </a:r>
            <a:endParaRPr lang="en-US" sz="7200" dirty="0">
              <a:solidFill>
                <a:srgbClr val="8CE21B"/>
              </a:solidFill>
              <a:latin typeface="210 수퍼사이즈" panose="020B0600000101010101" charset="-127"/>
              <a:ea typeface="210 수퍼사이즈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048000" y="3009900"/>
            <a:ext cx="12115800" cy="5416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운전 피로도 감소로 인한 사고율 감소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신호 대기 시간을 줄여 교통의 순환을 원활하게 해주기 때문에 운전 시간을 줄여 운전에 대한 피로도가 감소할 것이고 그에 따라 졸음 운전과 같은 사고가 줄어들 것으로 생각됩니다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교통 체증 완화로 인한 탄소 배출량 감소</a:t>
            </a:r>
          </a:p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운전 시간이 줄어들면서 자동차가 배출하는 탄소 배출량을 감소시킵니다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다른 차나 사람이 없는 한적한 교차로에 정지신호를 줄여 운전자의 시간과 연비를 아낄 수 있다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  <a:p>
            <a:pPr fontAlgn="base" latinLnBrk="1"/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AI 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기술을 이용한 인건비 절감</a:t>
            </a:r>
          </a:p>
          <a:p>
            <a:pPr fontAlgn="base" latinLnBrk="1"/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기존의 교통단속 카메라를 활용하여 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AI 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기술을 접목함으로써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, </a:t>
            </a:r>
            <a:r>
              <a:rPr lang="ko-KR" altLang="en-US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교통 관리를 하는 교통 경찰의 인건비를 절감할 수 있습니다</a:t>
            </a:r>
            <a:r>
              <a:rPr lang="en-US" altLang="ko-KR" sz="3200" dirty="0">
                <a:solidFill>
                  <a:schemeClr val="bg2"/>
                </a:solidFill>
                <a:latin typeface="Source Han Sans KR Heavy" panose="020B0600000101010101" charset="-127"/>
                <a:ea typeface="Source Han Sans KR Heavy" panose="020B0600000101010101" charset="-127"/>
              </a:rPr>
              <a:t>.</a:t>
            </a:r>
            <a:endParaRPr lang="ko-KR" altLang="en-US" sz="3200" dirty="0">
              <a:solidFill>
                <a:schemeClr val="bg2"/>
              </a:solidFill>
              <a:latin typeface="Source Han Sans KR Heavy" panose="020B0600000101010101" charset="-127"/>
              <a:ea typeface="Source Han Sans KR Heavy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031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498</Words>
  <Application>Microsoft Office PowerPoint</Application>
  <PresentationFormat>사용자 지정</PresentationFormat>
  <Paragraphs>93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210 수퍼사이즈</vt:lpstr>
      <vt:lpstr>Wingdings</vt:lpstr>
      <vt:lpstr>Calibri</vt:lpstr>
      <vt:lpstr>Source Han Sans KR Heavy</vt:lpstr>
      <vt:lpstr>맑은 고딕</vt:lpstr>
      <vt:lpstr>Arial</vt:lpstr>
      <vt:lpstr>서울의밤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검은색의 인공지능 AI 코딩 프로그래밍 워크숍 프레젠테이션</dc:title>
  <dc:creator>고유한</dc:creator>
  <cp:lastModifiedBy>315</cp:lastModifiedBy>
  <cp:revision>14</cp:revision>
  <dcterms:created xsi:type="dcterms:W3CDTF">2006-08-16T00:00:00Z</dcterms:created>
  <dcterms:modified xsi:type="dcterms:W3CDTF">2024-06-01T07:00:32Z</dcterms:modified>
  <dc:identifier>DAF_9JpuJ4Y</dc:identifier>
</cp:coreProperties>
</file>

<file path=docProps/thumbnail.jpeg>
</file>